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7" r:id="rId4"/>
    <p:sldId id="275" r:id="rId5"/>
    <p:sldId id="278" r:id="rId6"/>
    <p:sldId id="259" r:id="rId7"/>
    <p:sldId id="271" r:id="rId8"/>
    <p:sldId id="266" r:id="rId9"/>
    <p:sldId id="273" r:id="rId10"/>
    <p:sldId id="260" r:id="rId11"/>
    <p:sldId id="270" r:id="rId12"/>
    <p:sldId id="272" r:id="rId13"/>
    <p:sldId id="263" r:id="rId14"/>
    <p:sldId id="269" r:id="rId15"/>
    <p:sldId id="276" r:id="rId16"/>
    <p:sldId id="268" r:id="rId17"/>
    <p:sldId id="265" r:id="rId18"/>
    <p:sldId id="264" r:id="rId19"/>
    <p:sldId id="262" r:id="rId20"/>
    <p:sldId id="27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672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47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780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97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0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84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457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51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124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579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50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90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99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77E61-2479-4229-9558-B62D5263CBE1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ACFA5-C4DB-4B07-90E6-1AE6B2D2C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03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mp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microsoft.com/office/2007/relationships/hdphoto" Target="../media/hdphoto1.wdp"/><Relationship Id="rId7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1.tm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mp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m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2118" y="1410355"/>
            <a:ext cx="230127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Исполнители проекта: </a:t>
            </a:r>
            <a:r>
              <a:rPr lang="ru-RU" sz="15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Тишунец</a:t>
            </a:r>
            <a:r>
              <a:rPr lang="ru-RU" sz="1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Никита Александрович </a:t>
            </a:r>
            <a: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учащийся </a:t>
            </a:r>
            <a:r>
              <a:rPr lang="ru-RU" sz="1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гр. ПО -</a:t>
            </a:r>
            <a: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33;</a:t>
            </a:r>
            <a:endParaRPr lang="ru-RU" sz="1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Харитоненко </a:t>
            </a:r>
            <a:r>
              <a:rPr lang="ru-RU" sz="1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Дмитрий Денисович </a:t>
            </a:r>
            <a: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учащийся </a:t>
            </a:r>
            <a:r>
              <a:rPr lang="ru-RU" sz="1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гр. </a:t>
            </a:r>
            <a: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ПО-31.</a:t>
            </a:r>
          </a:p>
          <a:p>
            <a:pPr marL="2154238" algn="just"/>
            <a:endParaRPr lang="ru-RU" sz="8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u="sng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Руководитель </a:t>
            </a:r>
            <a:r>
              <a:rPr lang="ru-RU" sz="1500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проекта: </a:t>
            </a:r>
            <a: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Горчакова </a:t>
            </a:r>
            <a:r>
              <a:rPr lang="ru-RU" sz="1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Ольга </a:t>
            </a:r>
            <a: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Александровна</a:t>
            </a:r>
            <a:b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-Серикова </a:t>
            </a:r>
            <a:r>
              <a:rPr lang="ru-RU" sz="1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Светлана </a:t>
            </a:r>
            <a: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Анатольевна-преподаватели </a:t>
            </a:r>
            <a: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специальных </a:t>
            </a:r>
            <a:r>
              <a:rPr lang="ru-RU" sz="1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дисциплин, высшей к</a:t>
            </a:r>
            <a:r>
              <a:rPr lang="ru-RU" sz="1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атегории</a:t>
            </a:r>
            <a:r>
              <a:rPr lang="ru-RU" sz="1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ru-RU" sz="1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_SimplerBrk" panose="040D0904020B03060204" pitchFamily="8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720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749" y="59821"/>
            <a:ext cx="12191251" cy="6798179"/>
          </a:xfrm>
        </p:spPr>
      </p:pic>
      <p:pic>
        <p:nvPicPr>
          <p:cNvPr id="6" name="Рисунок 5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49" y="164510"/>
            <a:ext cx="5250174" cy="74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4229" y="1040780"/>
            <a:ext cx="1022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a_SimplerBrk" panose="040D0904020B03060204" pitchFamily="82" charset="-52"/>
              </a:rPr>
              <a:t>Страница «Хроника </a:t>
            </a:r>
            <a:r>
              <a:rPr lang="ru-RU" sz="2400" dirty="0">
                <a:latin typeface="a_SimplerBrk" panose="040D0904020B03060204" pitchFamily="82" charset="-52"/>
              </a:rPr>
              <a:t>войны» </a:t>
            </a:r>
            <a:r>
              <a:rPr lang="ru-RU" sz="2400" dirty="0" smtClean="0">
                <a:latin typeface="a_SimplerBrk" panose="040D0904020B03060204" pitchFamily="82" charset="-52"/>
              </a:rPr>
              <a:t>предоставляет  возможность </a:t>
            </a:r>
            <a:r>
              <a:rPr lang="ru-RU" sz="2400" dirty="0">
                <a:latin typeface="a_SimplerBrk" panose="040D0904020B03060204" pitchFamily="82" charset="-52"/>
              </a:rPr>
              <a:t>просмотра медиа </a:t>
            </a:r>
            <a:r>
              <a:rPr lang="ru-RU" sz="2400" dirty="0" smtClean="0">
                <a:latin typeface="a_SimplerBrk" panose="040D0904020B03060204" pitchFamily="82" charset="-52"/>
              </a:rPr>
              <a:t>информации о зверствах гитлеровцев.</a:t>
            </a:r>
            <a:endParaRPr lang="ru-RU" sz="2400" dirty="0">
              <a:latin typeface="a_SimplerBrk" panose="040D0904020B03060204" pitchFamily="82" charset="-52"/>
            </a:endParaRPr>
          </a:p>
        </p:txBody>
      </p:sp>
      <p:pic>
        <p:nvPicPr>
          <p:cNvPr id="8" name="Рисунок 7" descr="Вырезка экрана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78" y="2959741"/>
            <a:ext cx="6949315" cy="3623418"/>
          </a:xfrm>
          <a:prstGeom prst="rect">
            <a:avLst/>
          </a:prstGeom>
        </p:spPr>
      </p:pic>
      <p:pic>
        <p:nvPicPr>
          <p:cNvPr id="2" name="Рисунок 1" descr="Вырезка экрана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9"/>
          <a:stretch/>
        </p:blipFill>
        <p:spPr>
          <a:xfrm>
            <a:off x="260261" y="2006704"/>
            <a:ext cx="5955714" cy="35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5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0" y="59821"/>
            <a:ext cx="12191251" cy="6798179"/>
          </a:xfrm>
        </p:spPr>
      </p:pic>
      <p:pic>
        <p:nvPicPr>
          <p:cNvPr id="10" name="Рисунок 9" descr="Вырезка экрана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8"/>
          <a:stretch/>
        </p:blipFill>
        <p:spPr>
          <a:xfrm>
            <a:off x="573399" y="1495175"/>
            <a:ext cx="5827402" cy="3233629"/>
          </a:xfrm>
          <a:prstGeom prst="rect">
            <a:avLst/>
          </a:prstGeom>
        </p:spPr>
      </p:pic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52" y="410199"/>
            <a:ext cx="7127233" cy="6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0" y="59821"/>
            <a:ext cx="12191251" cy="6798179"/>
          </a:xfr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83" y="184228"/>
            <a:ext cx="5039420" cy="627438"/>
          </a:xfrm>
          <a:prstGeom prst="rect">
            <a:avLst/>
          </a:prstGeom>
        </p:spPr>
      </p:pic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69" y="1706811"/>
            <a:ext cx="10014353" cy="4776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0276" y="936073"/>
            <a:ext cx="871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a_SimplerBrk" panose="040D0904020B03060204" pitchFamily="82" charset="-52"/>
              </a:rPr>
              <a:t>Педагоги аграрно-экономического колледжа, которые воевали во время Великой отечественной войны</a:t>
            </a:r>
            <a:endParaRPr lang="ru-RU" dirty="0">
              <a:latin typeface="a_SimplerBrk" panose="040D0904020B03060204" pitchFamily="8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160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0" y="59821"/>
            <a:ext cx="12191251" cy="6798179"/>
          </a:xfr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" r="7172"/>
          <a:stretch/>
        </p:blipFill>
        <p:spPr>
          <a:xfrm>
            <a:off x="119640" y="59821"/>
            <a:ext cx="6452075" cy="6195701"/>
          </a:xfrm>
          <a:prstGeom prst="rect">
            <a:avLst/>
          </a:prstGeom>
        </p:spPr>
      </p:pic>
      <p:pic>
        <p:nvPicPr>
          <p:cNvPr id="2" name="Рисунок 1" descr="Вырезка экрана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 r="8512"/>
          <a:stretch/>
        </p:blipFill>
        <p:spPr>
          <a:xfrm>
            <a:off x="6672466" y="1688793"/>
            <a:ext cx="5418034" cy="496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1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0" y="59821"/>
            <a:ext cx="12191251" cy="6798179"/>
          </a:xfr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20" y="59821"/>
            <a:ext cx="4382112" cy="581106"/>
          </a:xfrm>
          <a:prstGeom prst="rect">
            <a:avLst/>
          </a:prstGeom>
        </p:spPr>
      </p:pic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0" y="1483614"/>
            <a:ext cx="7603822" cy="45316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/>
          <a:srcRect l="20718" t="7894" r="17610" b="22175"/>
          <a:stretch/>
        </p:blipFill>
        <p:spPr>
          <a:xfrm>
            <a:off x="4044461" y="2512464"/>
            <a:ext cx="8053753" cy="4264349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6" y="3394709"/>
            <a:ext cx="2761577" cy="3014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571" y="724381"/>
            <a:ext cx="10835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a_SimplerBrk" panose="040D0904020B03060204" pitchFamily="82" charset="-52"/>
              </a:rPr>
              <a:t>Трехмерные модели оружия времен ВОВ, </a:t>
            </a:r>
            <a:r>
              <a:rPr lang="en-US" sz="2000" dirty="0" smtClean="0">
                <a:latin typeface="a_SimplerBrk" panose="040D0904020B03060204" pitchFamily="82" charset="-52"/>
              </a:rPr>
              <a:t>QR </a:t>
            </a:r>
            <a:r>
              <a:rPr lang="ru-RU" sz="2000" dirty="0" smtClean="0">
                <a:latin typeface="a_SimplerBrk" panose="040D0904020B03060204" pitchFamily="82" charset="-52"/>
              </a:rPr>
              <a:t>код для скачивания приложения</a:t>
            </a:r>
            <a:endParaRPr lang="ru-RU" sz="2000" dirty="0">
              <a:latin typeface="a_SimplerBrk" panose="040D0904020B03060204" pitchFamily="8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7411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0" y="59821"/>
            <a:ext cx="12191251" cy="6798179"/>
          </a:xfr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20" y="59821"/>
            <a:ext cx="4382112" cy="5811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3" b="1930"/>
          <a:stretch/>
        </p:blipFill>
        <p:spPr>
          <a:xfrm>
            <a:off x="6208532" y="1610991"/>
            <a:ext cx="2941289" cy="54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" b="8630"/>
          <a:stretch/>
        </p:blipFill>
        <p:spPr>
          <a:xfrm>
            <a:off x="9232832" y="1603658"/>
            <a:ext cx="2900817" cy="540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4" t="31559" b="24547"/>
          <a:stretch/>
        </p:blipFill>
        <p:spPr>
          <a:xfrm>
            <a:off x="0" y="1603658"/>
            <a:ext cx="4753584" cy="540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/>
          <a:stretch/>
        </p:blipFill>
        <p:spPr>
          <a:xfrm>
            <a:off x="3261138" y="1591529"/>
            <a:ext cx="2901897" cy="54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3388" y="774456"/>
            <a:ext cx="9812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a_SimplerBrk" panose="040D0904020B03060204" pitchFamily="82" charset="-52"/>
              </a:rPr>
              <a:t>Примеры использования виртуальной реальности</a:t>
            </a:r>
            <a:endParaRPr lang="ru-RU" sz="2800" dirty="0">
              <a:latin typeface="a_SimplerBrk" panose="040D0904020B03060204" pitchFamily="8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982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0" y="59821"/>
            <a:ext cx="12191251" cy="6798179"/>
          </a:xfr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68" y="145089"/>
            <a:ext cx="2191056" cy="552527"/>
          </a:xfrm>
          <a:prstGeom prst="rect">
            <a:avLst/>
          </a:prstGeom>
        </p:spPr>
      </p:pic>
      <p:pic>
        <p:nvPicPr>
          <p:cNvPr id="2" name="Рисунок 1" descr="Вырезка экрана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" r="1391"/>
          <a:stretch/>
        </p:blipFill>
        <p:spPr>
          <a:xfrm>
            <a:off x="2863583" y="1637674"/>
            <a:ext cx="6158455" cy="50585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6783" y="782884"/>
            <a:ext cx="9482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a_SimplerBrk" panose="040D0904020B03060204" pitchFamily="82" charset="-52"/>
              </a:rPr>
              <a:t>Информация про ордена и  Медали, которые получили ветераны колледжа во время великой отечественной войны и описание самых значимых орденов ВОВ</a:t>
            </a:r>
            <a:endParaRPr lang="ru-RU" dirty="0">
              <a:latin typeface="a_SimplerBrk" panose="040D0904020B03060204" pitchFamily="8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943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0" y="59821"/>
            <a:ext cx="12191251" cy="6798179"/>
          </a:xfr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1" y="1189762"/>
            <a:ext cx="7229742" cy="552527"/>
          </a:xfrm>
          <a:prstGeom prst="rect">
            <a:avLst/>
          </a:prstGeom>
        </p:spPr>
      </p:pic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80" y="2349294"/>
            <a:ext cx="5201376" cy="571580"/>
          </a:xfrm>
          <a:prstGeom prst="rect">
            <a:avLst/>
          </a:prstGeom>
        </p:spPr>
      </p:pic>
      <p:pic>
        <p:nvPicPr>
          <p:cNvPr id="6" name="Рисунок 5" descr="Вырезка экрана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7" r="5674"/>
          <a:stretch/>
        </p:blipFill>
        <p:spPr>
          <a:xfrm>
            <a:off x="749030" y="2610175"/>
            <a:ext cx="4970675" cy="3135321"/>
          </a:xfrm>
          <a:prstGeom prst="rect">
            <a:avLst/>
          </a:prstGeom>
        </p:spPr>
      </p:pic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24" y="3527880"/>
            <a:ext cx="5791832" cy="2984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24" y="239928"/>
            <a:ext cx="1108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a_SimplerBrk" panose="040D0904020B03060204" pitchFamily="82" charset="-52"/>
              </a:rPr>
              <a:t>Для предоставления возможности учащимся колледжа узнать информацию о своих родственниках добавлены ссылки на сторонние ресурсы</a:t>
            </a:r>
            <a:endParaRPr lang="ru-RU" dirty="0">
              <a:latin typeface="a_SimplerBrk" panose="040D0904020B03060204" pitchFamily="8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090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32649" y="0"/>
            <a:ext cx="12191251" cy="6858000"/>
          </a:xfr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28" y="1305700"/>
            <a:ext cx="3425399" cy="865761"/>
          </a:xfrm>
          <a:prstGeom prst="rect">
            <a:avLst/>
          </a:prstGeom>
        </p:spPr>
      </p:pic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92" y="2365467"/>
            <a:ext cx="5068192" cy="3626523"/>
          </a:xfrm>
          <a:prstGeom prst="rect">
            <a:avLst/>
          </a:prstGeom>
        </p:spPr>
      </p:pic>
      <p:pic>
        <p:nvPicPr>
          <p:cNvPr id="6" name="Рисунок 5" descr="Вырезка экрана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34" y="1738581"/>
            <a:ext cx="4131009" cy="42534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7795" y="349352"/>
            <a:ext cx="1053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a_SimplerBrk" panose="040D0904020B03060204" pitchFamily="82" charset="-52"/>
              </a:rPr>
              <a:t>Ссылки на аккаунты колледжа в социальных сетях</a:t>
            </a:r>
            <a:endParaRPr lang="ru-RU" sz="2800" dirty="0">
              <a:latin typeface="a_SimplerBrk" panose="040D0904020B03060204" pitchFamily="8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21643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132486" y="0"/>
            <a:ext cx="12191251" cy="6798179"/>
          </a:xfrm>
        </p:spPr>
      </p:pic>
      <p:sp>
        <p:nvSpPr>
          <p:cNvPr id="2" name="Прямоугольник 1"/>
          <p:cNvSpPr/>
          <p:nvPr/>
        </p:nvSpPr>
        <p:spPr>
          <a:xfrm>
            <a:off x="5970316" y="879845"/>
            <a:ext cx="5823867" cy="580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 err="1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фреймворка</a:t>
            </a: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«</a:t>
            </a:r>
            <a:r>
              <a:rPr lang="en-US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Tailwind</a:t>
            </a: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», </a:t>
            </a:r>
            <a:endParaRPr lang="ru-RU" sz="2400" dirty="0">
              <a:latin typeface="a_SimplerBrk" panose="040D0904020B03060204" pitchFamily="82" charset="-52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собран </a:t>
            </a: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сборщиком статических модулей для современных </a:t>
            </a: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приложений </a:t>
            </a:r>
            <a:r>
              <a:rPr lang="en-US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JavaScript</a:t>
            </a: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 «</a:t>
            </a:r>
            <a:r>
              <a:rPr lang="en-US" sz="2400" dirty="0" err="1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WebPack</a:t>
            </a: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». </a:t>
            </a:r>
            <a:endParaRPr lang="ru-RU" sz="2400" dirty="0">
              <a:latin typeface="a_SimplerBrk" panose="040D0904020B03060204" pitchFamily="82" charset="-52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Слайдер </a:t>
            </a: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сделан с помощью </a:t>
            </a:r>
            <a:r>
              <a:rPr lang="en-US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JavaScript</a:t>
            </a: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 библиотеки «</a:t>
            </a:r>
            <a:r>
              <a:rPr lang="en-US" sz="2400" dirty="0" err="1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Swiper</a:t>
            </a: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». 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В проекте была использована технология «</a:t>
            </a:r>
            <a:r>
              <a:rPr lang="en-US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VUFORIA</a:t>
            </a:r>
            <a:r>
              <a:rPr lang="ru-RU" sz="24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».</a:t>
            </a:r>
          </a:p>
          <a:p>
            <a:pPr marL="171450" indent="-171450"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ru-RU" sz="1050" dirty="0">
              <a:effectLst/>
              <a:latin typeface="a_SimplerBrk" panose="040D0904020B03060204" pitchFamily="82" charset="-52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1" y="1450543"/>
            <a:ext cx="5105842" cy="4054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3855" y="128677"/>
            <a:ext cx="10330774" cy="751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3200" dirty="0">
                <a:latin typeface="a_SimplerBrk" panose="040D0904020B03060204" pitchFamily="82" charset="-52"/>
                <a:ea typeface="Times New Roman" panose="02020603050405020304" pitchFamily="18" charset="0"/>
                <a:cs typeface="Arial" panose="020B0604020202020204" pitchFamily="34" charset="0"/>
              </a:rPr>
              <a:t>Сайт реализован с помощью</a:t>
            </a:r>
          </a:p>
        </p:txBody>
      </p:sp>
    </p:spTree>
    <p:extLst>
      <p:ext uri="{BB962C8B-B14F-4D97-AF65-F5344CB8AC3E}">
        <p14:creationId xmlns:p14="http://schemas.microsoft.com/office/powerpoint/2010/main" val="9911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749" y="59821"/>
            <a:ext cx="12191251" cy="6798179"/>
          </a:xfrm>
        </p:spPr>
      </p:pic>
      <p:sp>
        <p:nvSpPr>
          <p:cNvPr id="2" name="TextBox 1"/>
          <p:cNvSpPr txBox="1"/>
          <p:nvPr/>
        </p:nvSpPr>
        <p:spPr>
          <a:xfrm>
            <a:off x="289506" y="512748"/>
            <a:ext cx="11613735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Brk" panose="040D0904020B03060204" pitchFamily="82" charset="-52"/>
                <a:cs typeface="Arial" panose="020B0604020202020204" pitchFamily="34" charset="0"/>
              </a:rPr>
              <a:t>Цель проекта: </a:t>
            </a:r>
            <a:r>
              <a:rPr lang="ru-RU" sz="4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разработка </a:t>
            </a:r>
            <a:r>
              <a:rPr lang="ru-RU" sz="4000" dirty="0">
                <a:latin typeface="a_SimplerBrk" panose="040D0904020B03060204" pitchFamily="82" charset="-52"/>
                <a:cs typeface="Arial" panose="020B0604020202020204" pitchFamily="34" charset="0"/>
              </a:rPr>
              <a:t>интерактивного ресурса «Колледж помнит</a:t>
            </a:r>
            <a:r>
              <a:rPr lang="ru-RU" sz="4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…»</a:t>
            </a:r>
            <a:endParaRPr lang="ru-RU" sz="4000" dirty="0" smtClean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algn="just"/>
            <a:endParaRPr lang="en-US" sz="1600" dirty="0" smtClean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algn="just"/>
            <a:endParaRPr lang="en-US" sz="1600" dirty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algn="just"/>
            <a:endParaRPr lang="en-US" sz="1600" dirty="0" smtClean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algn="just"/>
            <a:endParaRPr lang="en-US" sz="1600" dirty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algn="just"/>
            <a:endParaRPr lang="en-US" sz="1600" dirty="0" smtClean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algn="just"/>
            <a:endParaRPr lang="ru-RU" sz="1600" dirty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algn="just"/>
            <a:r>
              <a:rPr lang="ru-RU" sz="3600" dirty="0">
                <a:latin typeface="a_SimplerBrk" panose="040D0904020B03060204" pitchFamily="82" charset="-52"/>
                <a:cs typeface="Arial" panose="020B0604020202020204" pitchFamily="34" charset="0"/>
              </a:rPr>
              <a:t>Актуальность проекта подчеркивается необходимостью </a:t>
            </a:r>
            <a:r>
              <a:rPr lang="ru-RU" sz="36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визуализации </a:t>
            </a:r>
            <a:r>
              <a:rPr lang="ru-RU" sz="3600" dirty="0">
                <a:latin typeface="a_SimplerBrk" panose="040D0904020B03060204" pitchFamily="82" charset="-52"/>
                <a:cs typeface="Arial" panose="020B0604020202020204" pitchFamily="34" charset="0"/>
              </a:rPr>
              <a:t>информации о зверствах немецко-фашистских захватчиков на территории </a:t>
            </a:r>
            <a:r>
              <a:rPr lang="ru-RU" sz="36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Республики </a:t>
            </a:r>
            <a:r>
              <a:rPr lang="ru-RU" sz="3600" dirty="0">
                <a:latin typeface="a_SimplerBrk" panose="040D0904020B03060204" pitchFamily="82" charset="-52"/>
                <a:cs typeface="Arial" panose="020B0604020202020204" pitchFamily="34" charset="0"/>
              </a:rPr>
              <a:t>Беларусь</a:t>
            </a:r>
            <a:r>
              <a:rPr lang="ru-RU" sz="36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.</a:t>
            </a:r>
          </a:p>
          <a:p>
            <a:pPr algn="just"/>
            <a:endParaRPr lang="ru-RU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3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0" y="59821"/>
            <a:ext cx="12191251" cy="6798179"/>
          </a:xfrm>
        </p:spPr>
      </p:pic>
      <p:sp>
        <p:nvSpPr>
          <p:cNvPr id="2" name="TextBox 1"/>
          <p:cNvSpPr txBox="1"/>
          <p:nvPr/>
        </p:nvSpPr>
        <p:spPr>
          <a:xfrm>
            <a:off x="1320871" y="825306"/>
            <a:ext cx="89389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Brk" panose="040D0904020B03060204" pitchFamily="82" charset="-52"/>
              </a:rPr>
              <a:t>СПАСИБО</a:t>
            </a:r>
          </a:p>
          <a:p>
            <a:pPr algn="ctr"/>
            <a:r>
              <a:rPr lang="ru-RU" sz="10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Brk" panose="040D0904020B03060204" pitchFamily="82" charset="-52"/>
              </a:rPr>
              <a:t> ЗА ВНИМАНИЕ!</a:t>
            </a:r>
            <a:endParaRPr lang="ru-RU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Brk" panose="040D0904020B03060204" pitchFamily="8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038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-13804" y="-205993"/>
            <a:ext cx="12191251" cy="679817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63525" y="682094"/>
            <a:ext cx="1103659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75" algn="just"/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Brk" panose="040D0904020B03060204" pitchFamily="82" charset="-52"/>
                <a:cs typeface="Arial" panose="020B0604020202020204" pitchFamily="34" charset="0"/>
              </a:rPr>
              <a:t>Задачи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Brk" panose="040D0904020B03060204" pitchFamily="82" charset="-52"/>
                <a:cs typeface="Arial" panose="020B0604020202020204" pitchFamily="34" charset="0"/>
              </a:rPr>
              <a:t>проекта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Brk" panose="040D0904020B03060204" pitchFamily="82" charset="-52"/>
                <a:cs typeface="Arial" panose="020B0604020202020204" pitchFamily="34" charset="0"/>
              </a:rPr>
              <a:t>:</a:t>
            </a:r>
            <a:r>
              <a:rPr lang="ru-RU" sz="24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 </a:t>
            </a:r>
            <a:endParaRPr lang="en-US" sz="2400" dirty="0" smtClean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marL="1162050" indent="-257175" algn="just">
              <a:buFont typeface="Wingdings" panose="05000000000000000000" pitchFamily="2" charset="2"/>
              <a:buChar char="ü"/>
            </a:pPr>
            <a:endParaRPr lang="ru-RU" sz="2400" dirty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marL="1162050" lvl="0" indent="-257175" algn="just"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изучение </a:t>
            </a:r>
            <a:r>
              <a:rPr lang="ru-RU" sz="2400" dirty="0">
                <a:latin typeface="a_SimplerBrk" panose="040D0904020B03060204" pitchFamily="82" charset="-52"/>
                <a:cs typeface="Arial" panose="020B0604020202020204" pitchFamily="34" charset="0"/>
              </a:rPr>
              <a:t>истории Республики </a:t>
            </a:r>
            <a:r>
              <a:rPr lang="ru-RU" sz="24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Беларусь, </a:t>
            </a:r>
            <a:r>
              <a:rPr lang="ru-RU" sz="2400" dirty="0">
                <a:latin typeface="a_SimplerBrk" panose="040D0904020B03060204" pitchFamily="82" charset="-52"/>
                <a:cs typeface="Arial" panose="020B0604020202020204" pitchFamily="34" charset="0"/>
              </a:rPr>
              <a:t>работа с архивными данными периода Великой Отечественной войны;</a:t>
            </a:r>
          </a:p>
          <a:p>
            <a:pPr marL="1162050" lvl="0" indent="-257175" algn="just">
              <a:buFont typeface="Wingdings" panose="05000000000000000000" pitchFamily="2" charset="2"/>
              <a:buChar char="ü"/>
            </a:pPr>
            <a:r>
              <a:rPr lang="ru-RU" sz="2400" dirty="0">
                <a:latin typeface="a_SimplerBrk" panose="040D0904020B03060204" pitchFamily="82" charset="-52"/>
                <a:cs typeface="Arial" panose="020B0604020202020204" pitchFamily="34" charset="0"/>
              </a:rPr>
              <a:t>изучение материалов уголовного дела </a:t>
            </a:r>
            <a:br>
              <a:rPr lang="ru-RU" sz="2400" dirty="0">
                <a:latin typeface="a_SimplerBrk" panose="040D0904020B03060204" pitchFamily="82" charset="-52"/>
                <a:cs typeface="Arial" panose="020B0604020202020204" pitchFamily="34" charset="0"/>
              </a:rPr>
            </a:br>
            <a:r>
              <a:rPr lang="ru-RU" sz="2400" dirty="0">
                <a:latin typeface="a_SimplerBrk" panose="040D0904020B03060204" pitchFamily="82" charset="-52"/>
                <a:cs typeface="Arial" panose="020B0604020202020204" pitchFamily="34" charset="0"/>
              </a:rPr>
              <a:t>по ст.127 УК Республики Беларусь по факту геноцида белорусского народа в годы Великой Отечественной войны;</a:t>
            </a:r>
          </a:p>
          <a:p>
            <a:pPr marL="1162050" lvl="0" indent="-257175" algn="just">
              <a:buFont typeface="Wingdings" panose="05000000000000000000" pitchFamily="2" charset="2"/>
              <a:buChar char="ü"/>
            </a:pPr>
            <a:r>
              <a:rPr lang="ru-RU" sz="24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разработка </a:t>
            </a:r>
            <a:r>
              <a:rPr lang="ru-RU" sz="2400" dirty="0">
                <a:latin typeface="a_SimplerBrk" panose="040D0904020B03060204" pitchFamily="82" charset="-52"/>
                <a:cs typeface="Arial" panose="020B0604020202020204" pitchFamily="34" charset="0"/>
              </a:rPr>
              <a:t>интерактивного </a:t>
            </a:r>
            <a:r>
              <a:rPr lang="ru-RU" sz="24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веб-сайта</a:t>
            </a:r>
            <a:r>
              <a:rPr lang="en-US" sz="2400" dirty="0">
                <a:latin typeface="a_SimplerBrk" panose="040D0904020B03060204" pitchFamily="82" charset="-52"/>
                <a:cs typeface="Arial" panose="020B0604020202020204" pitchFamily="34" charset="0"/>
              </a:rPr>
              <a:t>.</a:t>
            </a:r>
            <a:endParaRPr lang="ru-RU" sz="2400" dirty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marL="904875" lvl="0" algn="just"/>
            <a:endParaRPr lang="en-US" sz="2000" dirty="0" smtClean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marL="904875" lvl="0" algn="just"/>
            <a:endParaRPr lang="en-US" sz="2000" dirty="0" smtClean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marL="904875" lvl="0" algn="just"/>
            <a:endParaRPr lang="ru-RU" sz="2000" dirty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algn="just"/>
            <a:r>
              <a:rPr lang="ru-RU" sz="2000" dirty="0">
                <a:latin typeface="a_SimplerBrk" panose="040D0904020B03060204" pitchFamily="82" charset="-52"/>
                <a:cs typeface="Arial" panose="020B0604020202020204" pitchFamily="34" charset="0"/>
              </a:rPr>
              <a:t>В результате разработанный программный продукт позволит ознакомится с материалами архивных данных периода Великой Отечественной войны, изучить информацию о зверствах </a:t>
            </a: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фашистов.</a:t>
            </a:r>
            <a:endParaRPr lang="ru-RU" sz="2000" dirty="0">
              <a:latin typeface="a_SimplerBrk" panose="040D0904020B03060204" pitchFamily="82" charset="-5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32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749" y="59821"/>
            <a:ext cx="12191251" cy="6798179"/>
          </a:xfrm>
        </p:spPr>
      </p:pic>
      <p:sp>
        <p:nvSpPr>
          <p:cNvPr id="2" name="TextBox 1"/>
          <p:cNvSpPr txBox="1"/>
          <p:nvPr/>
        </p:nvSpPr>
        <p:spPr>
          <a:xfrm>
            <a:off x="150410" y="0"/>
            <a:ext cx="11613735" cy="644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a_SimplerBrk" panose="040D0904020B03060204" pitchFamily="82" charset="-52"/>
                <a:cs typeface="Arial" panose="020B0604020202020204" pitchFamily="34" charset="0"/>
              </a:rPr>
              <a:t>	</a:t>
            </a:r>
          </a:p>
          <a:p>
            <a:pPr indent="449263" algn="just">
              <a:lnSpc>
                <a:spcPct val="110000"/>
              </a:lnSpc>
              <a:spcAft>
                <a:spcPts val="0"/>
              </a:spcAft>
            </a:pPr>
            <a:r>
              <a:rPr lang="ru-RU" sz="2800" dirty="0">
                <a:latin typeface="a_SimplerBrk" panose="040D0904020B03060204" pitchFamily="82" charset="-52"/>
                <a:cs typeface="Arial" panose="020B0604020202020204" pitchFamily="34" charset="0"/>
              </a:rPr>
              <a:t>Основной аудиторией данного программного продукта являются учащиеся. </a:t>
            </a:r>
            <a:endParaRPr lang="en-US" sz="2800" dirty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indent="449263" algn="just">
              <a:lnSpc>
                <a:spcPct val="110000"/>
              </a:lnSpc>
              <a:spcAft>
                <a:spcPts val="0"/>
              </a:spcAft>
            </a:pPr>
            <a:r>
              <a:rPr lang="ru-RU" sz="28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Разработанный </a:t>
            </a:r>
            <a:r>
              <a:rPr lang="ru-RU" sz="2800" dirty="0">
                <a:latin typeface="a_SimplerBrk" panose="040D0904020B03060204" pitchFamily="82" charset="-52"/>
                <a:cs typeface="Arial" panose="020B0604020202020204" pitchFamily="34" charset="0"/>
              </a:rPr>
              <a:t>программный продукт можно использовать на кураторских и классных </a:t>
            </a:r>
            <a:r>
              <a:rPr lang="ru-RU" sz="28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часах.</a:t>
            </a:r>
          </a:p>
          <a:p>
            <a:pPr indent="450215" algn="just">
              <a:lnSpc>
                <a:spcPct val="110000"/>
              </a:lnSpc>
              <a:spcAft>
                <a:spcPts val="0"/>
              </a:spcAft>
            </a:pPr>
            <a:endParaRPr lang="ru-RU" sz="2800" dirty="0" smtClean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indent="450215" algn="just">
              <a:lnSpc>
                <a:spcPct val="110000"/>
              </a:lnSpc>
              <a:spcAft>
                <a:spcPts val="0"/>
              </a:spcAft>
            </a:pPr>
            <a:r>
              <a:rPr lang="ru-RU" sz="28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Данное </a:t>
            </a:r>
            <a:r>
              <a:rPr lang="ru-RU" sz="2800" dirty="0">
                <a:latin typeface="a_SimplerBrk" panose="040D0904020B03060204" pitchFamily="82" charset="-52"/>
                <a:cs typeface="Arial" panose="020B0604020202020204" pitchFamily="34" charset="0"/>
              </a:rPr>
              <a:t>приложение включает в себя:</a:t>
            </a:r>
          </a:p>
          <a:p>
            <a:pPr marL="803275" lvl="0" indent="517525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Возможность выбора </a:t>
            </a: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интерфейса приложения;</a:t>
            </a:r>
          </a:p>
          <a:p>
            <a:pPr marL="803275" lvl="0" indent="517525">
              <a:buFont typeface="Wingdings" panose="05000000000000000000" pitchFamily="2" charset="2"/>
              <a:buChar char="ü"/>
            </a:pPr>
            <a:r>
              <a:rPr lang="ru-RU" sz="2000" dirty="0">
                <a:latin typeface="a_SimplerBrk" panose="040D0904020B03060204" pitchFamily="82" charset="-52"/>
                <a:cs typeface="Arial" panose="020B0604020202020204" pitchFamily="34" charset="0"/>
              </a:rPr>
              <a:t>музей (2 зала</a:t>
            </a: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), аллея </a:t>
            </a:r>
            <a:r>
              <a:rPr lang="ru-RU" sz="2000" dirty="0">
                <a:latin typeface="a_SimplerBrk" panose="040D0904020B03060204" pitchFamily="82" charset="-52"/>
                <a:cs typeface="Arial" panose="020B0604020202020204" pitchFamily="34" charset="0"/>
              </a:rPr>
              <a:t>героев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dirty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marL="803275" indent="517525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ознакомительный </a:t>
            </a:r>
            <a:r>
              <a:rPr lang="ru-RU" sz="2000" dirty="0">
                <a:latin typeface="a_SimplerBrk" panose="040D0904020B03060204" pitchFamily="82" charset="-52"/>
                <a:cs typeface="Arial" panose="020B0604020202020204" pitchFamily="34" charset="0"/>
              </a:rPr>
              <a:t>материал </a:t>
            </a: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о судьбах ветеранов ВОВ;</a:t>
            </a:r>
          </a:p>
          <a:p>
            <a:pPr marL="803275" indent="517525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Архивные документы предоставленные американцами прокуратуре республики Беларусь (</a:t>
            </a:r>
            <a:r>
              <a:rPr lang="ru-RU" sz="2000" dirty="0">
                <a:latin typeface="a_SimplerBrk" panose="040D0904020B03060204" pitchFamily="82" charset="-52"/>
                <a:cs typeface="Arial" panose="020B0604020202020204" pitchFamily="34" charset="0"/>
              </a:rPr>
              <a:t>фото и видео материалы</a:t>
            </a: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)</a:t>
            </a:r>
            <a:endParaRPr lang="ru-RU" sz="2000" dirty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marL="803275" lvl="0" indent="517525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Информация о педагогах-ветеранах колледжа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latin typeface="a_SimplerBrk" panose="040D0904020B03060204" pitchFamily="82" charset="-52"/>
              <a:cs typeface="Arial" panose="020B0604020202020204" pitchFamily="34" charset="0"/>
            </a:endParaRPr>
          </a:p>
          <a:p>
            <a:pPr marL="803275" lvl="0" indent="517525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Экскурсия по экспонатам в трехмерной проекции, с виртуальной реальностью</a:t>
            </a:r>
          </a:p>
          <a:p>
            <a:pPr marL="803275" lvl="0" indent="517525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Информация об орденах и медалях ветеранов-педагогов</a:t>
            </a:r>
          </a:p>
          <a:p>
            <a:pPr marL="803275" lvl="0" indent="517525">
              <a:buFont typeface="Wingdings" panose="05000000000000000000" pitchFamily="2" charset="2"/>
              <a:buChar char="ü"/>
            </a:pPr>
            <a:r>
              <a:rPr lang="ru-RU" sz="2000" dirty="0" smtClean="0">
                <a:latin typeface="a_SimplerBrk" panose="040D0904020B03060204" pitchFamily="82" charset="-52"/>
                <a:cs typeface="Arial" panose="020B0604020202020204" pitchFamily="34" charset="0"/>
              </a:rPr>
              <a:t>Ссылки на сайты «мемориал» и «партизаны Беларуси»</a:t>
            </a:r>
            <a:endParaRPr lang="ru-RU" sz="2000" dirty="0">
              <a:latin typeface="a_SimplerBrk" panose="040D0904020B03060204" pitchFamily="82" charset="-5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3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332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62" y="2782650"/>
            <a:ext cx="4622352" cy="17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0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749" y="59821"/>
            <a:ext cx="12191251" cy="6798179"/>
          </a:xfrm>
        </p:spPr>
      </p:pic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8" y="105642"/>
            <a:ext cx="7602922" cy="3539985"/>
          </a:xfrm>
          <a:prstGeom prst="rect">
            <a:avLst/>
          </a:prstGeom>
        </p:spPr>
      </p:pic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02" y="2475904"/>
            <a:ext cx="6646727" cy="42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-109597" y="0"/>
            <a:ext cx="12191251" cy="6798179"/>
          </a:xfrm>
        </p:spPr>
      </p:pic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95" y="1411181"/>
            <a:ext cx="12192749" cy="3975816"/>
          </a:xfrm>
          <a:prstGeom prst="rect">
            <a:avLst/>
          </a:prstGeo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t="1" r="74159" b="3823"/>
          <a:stretch/>
        </p:blipFill>
        <p:spPr>
          <a:xfrm>
            <a:off x="3938954" y="359157"/>
            <a:ext cx="3611464" cy="10651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377" y="5630923"/>
            <a:ext cx="11647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u="sng" dirty="0" smtClean="0">
                <a:latin typeface="a_SimplerBrk" panose="040D0904020B03060204" pitchFamily="82" charset="-52"/>
              </a:rPr>
              <a:t>Аллея </a:t>
            </a:r>
            <a:r>
              <a:rPr lang="ru-RU" b="1" u="sng" dirty="0">
                <a:latin typeface="a_SimplerBrk" panose="040D0904020B03060204" pitchFamily="82" charset="-52"/>
              </a:rPr>
              <a:t>героев </a:t>
            </a:r>
            <a:r>
              <a:rPr lang="ru-RU" dirty="0">
                <a:latin typeface="a_SimplerBrk" panose="040D0904020B03060204" pitchFamily="82" charset="-52"/>
              </a:rPr>
              <a:t>представлена «виртуальной реальностью» в онлайн режиме, с возможностью просмотра биографии героев и карточками награждений, орденами, медалями. Для просмотра данной информации следует нажать на метку в виде звезды.</a:t>
            </a:r>
          </a:p>
        </p:txBody>
      </p:sp>
    </p:spTree>
    <p:extLst>
      <p:ext uri="{BB962C8B-B14F-4D97-AF65-F5344CB8AC3E}">
        <p14:creationId xmlns:p14="http://schemas.microsoft.com/office/powerpoint/2010/main" val="17436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0" y="-20443"/>
            <a:ext cx="12191251" cy="6798179"/>
          </a:xfrm>
        </p:spPr>
      </p:pic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5" y="136733"/>
            <a:ext cx="8161234" cy="4267636"/>
          </a:xfrm>
          <a:prstGeom prst="rect">
            <a:avLst/>
          </a:prstGeo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91" y="2865661"/>
            <a:ext cx="7628546" cy="3912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57787" y="299555"/>
            <a:ext cx="359493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ru-RU" sz="1600" dirty="0" smtClean="0">
                <a:latin typeface="a_SimplerBrk" panose="040D0904020B03060204" pitchFamily="82" charset="-52"/>
              </a:rPr>
              <a:t>Зал 1, 2 представлены </a:t>
            </a:r>
            <a:r>
              <a:rPr lang="ru-RU" sz="1600" dirty="0">
                <a:latin typeface="a_SimplerBrk" panose="040D0904020B03060204" pitchFamily="82" charset="-52"/>
              </a:rPr>
              <a:t>«виртуальной реальностью» в онлайн режиме, с возможностью просмотра всех экспонатов музея. Для просмотра данной информации следует нажать на метку в виде </a:t>
            </a:r>
            <a:r>
              <a:rPr lang="ru-RU" sz="1600" dirty="0" smtClean="0">
                <a:latin typeface="a_SimplerBrk" panose="040D0904020B03060204" pitchFamily="82" charset="-52"/>
              </a:rPr>
              <a:t>звезды на экспонате.</a:t>
            </a:r>
            <a:endParaRPr lang="ru-RU" sz="1600" dirty="0">
              <a:latin typeface="a_SimplerBrk" panose="040D0904020B03060204" pitchFamily="82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06975" y="4747697"/>
            <a:ext cx="37772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	</a:t>
            </a:r>
            <a:r>
              <a:rPr lang="ru-RU" dirty="0" smtClean="0">
                <a:latin typeface="a_SimplerBrk" panose="040D0904020B03060204" pitchFamily="82" charset="-52"/>
              </a:rPr>
              <a:t>Для перемещения по  музею следует воспользоваться кубом навигации, расположенном в правом </a:t>
            </a:r>
            <a:r>
              <a:rPr lang="ru-RU" dirty="0" smtClean="0">
                <a:latin typeface="a_SimplerBrk" panose="040D0904020B03060204" pitchFamily="82" charset="-52"/>
              </a:rPr>
              <a:t>нижнем</a:t>
            </a:r>
            <a:r>
              <a:rPr lang="ru-RU" dirty="0" smtClean="0">
                <a:latin typeface="a_SimplerBrk" panose="040D0904020B03060204" pitchFamily="82" charset="-52"/>
              </a:rPr>
              <a:t> </a:t>
            </a:r>
            <a:r>
              <a:rPr lang="ru-RU" dirty="0" smtClean="0">
                <a:latin typeface="a_SimplerBrk" panose="040D0904020B03060204" pitchFamily="82" charset="-52"/>
              </a:rPr>
              <a:t>углу.</a:t>
            </a:r>
            <a:endParaRPr lang="ru-RU" dirty="0">
              <a:latin typeface="a_SimplerBrk" panose="040D0904020B03060204" pitchFamily="8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1065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 descr="Вырезка экран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0" y="59821"/>
            <a:ext cx="12191251" cy="6798179"/>
          </a:xfrm>
        </p:spPr>
      </p:pic>
      <p:pic>
        <p:nvPicPr>
          <p:cNvPr id="2" name="Рисунок 1" descr="Вырезка экрана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" b="5900"/>
          <a:stretch/>
        </p:blipFill>
        <p:spPr>
          <a:xfrm>
            <a:off x="4016522" y="198694"/>
            <a:ext cx="4762789" cy="878076"/>
          </a:xfrm>
          <a:prstGeom prst="rect">
            <a:avLst/>
          </a:prstGeo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02" y="1909351"/>
            <a:ext cx="8618767" cy="4851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4666" y="1288624"/>
            <a:ext cx="102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a_SimplerBrk" panose="040D0904020B03060204" pitchFamily="82" charset="-52"/>
              </a:rPr>
              <a:t>Подлинные истории о ветеранах, предоставленные семьями учащихся колледжа.</a:t>
            </a:r>
            <a:endParaRPr lang="ru-RU" dirty="0">
              <a:latin typeface="a_SimplerBrk" panose="040D0904020B03060204" pitchFamily="8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3547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244</Words>
  <Application>Microsoft Office PowerPoint</Application>
  <PresentationFormat>Широкоэкранный</PresentationFormat>
  <Paragraphs>52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a_SimplerBrk</vt:lpstr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Учетная запись Майкрософт</cp:lastModifiedBy>
  <cp:revision>26</cp:revision>
  <dcterms:created xsi:type="dcterms:W3CDTF">2022-11-14T08:21:34Z</dcterms:created>
  <dcterms:modified xsi:type="dcterms:W3CDTF">2022-11-21T11:07:36Z</dcterms:modified>
</cp:coreProperties>
</file>